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7"/>
  </p:notesMasterIdLst>
  <p:handoutMasterIdLst>
    <p:handoutMasterId r:id="rId28"/>
  </p:handoutMasterIdLst>
  <p:sldIdLst>
    <p:sldId id="2076136291" r:id="rId6"/>
    <p:sldId id="2076136293" r:id="rId7"/>
    <p:sldId id="2076136294" r:id="rId8"/>
    <p:sldId id="2076136313" r:id="rId9"/>
    <p:sldId id="2076136295" r:id="rId10"/>
    <p:sldId id="2076136316" r:id="rId11"/>
    <p:sldId id="2076136306" r:id="rId12"/>
    <p:sldId id="2076136302" r:id="rId13"/>
    <p:sldId id="2076136301" r:id="rId14"/>
    <p:sldId id="2076136303" r:id="rId15"/>
    <p:sldId id="2076136307" r:id="rId16"/>
    <p:sldId id="2076136308" r:id="rId17"/>
    <p:sldId id="2076136309" r:id="rId18"/>
    <p:sldId id="2076136310" r:id="rId19"/>
    <p:sldId id="2076136311" r:id="rId20"/>
    <p:sldId id="2076136312" r:id="rId21"/>
    <p:sldId id="2076136314" r:id="rId22"/>
    <p:sldId id="2076136315" r:id="rId23"/>
    <p:sldId id="2076136297" r:id="rId24"/>
    <p:sldId id="2076136299" r:id="rId25"/>
    <p:sldId id="2076136300" r:id="rId26"/>
  </p:sldIdLst>
  <p:sldSz cx="14630400" cy="82296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oppins" panose="020B0604020202020204" charset="0"/>
      <p:regular r:id="rId33"/>
      <p:bold r:id="rId34"/>
      <p:italic r:id="rId35"/>
      <p:boldItalic r:id="rId36"/>
    </p:embeddedFont>
    <p:embeddedFont>
      <p:font typeface="Poppins Light" panose="020B0604020202020204" charset="0"/>
      <p:regular r:id="rId37"/>
      <p: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Semibold" panose="020B0702040204020203" pitchFamily="34" charset="0"/>
      <p:regular r:id="rId43"/>
      <p:bold r:id="rId44"/>
      <p:italic r:id="rId45"/>
      <p:boldItalic r:id="rId46"/>
    </p:embeddedFont>
    <p:embeddedFont>
      <p:font typeface="Segoe UI Semibold (Headings)" panose="020B060402020202020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293"/>
            <p14:sldId id="2076136294"/>
            <p14:sldId id="2076136313"/>
            <p14:sldId id="2076136295"/>
            <p14:sldId id="2076136316"/>
            <p14:sldId id="2076136306"/>
            <p14:sldId id="2076136302"/>
            <p14:sldId id="2076136301"/>
            <p14:sldId id="2076136303"/>
            <p14:sldId id="2076136307"/>
            <p14:sldId id="2076136308"/>
            <p14:sldId id="2076136309"/>
            <p14:sldId id="2076136310"/>
            <p14:sldId id="2076136311"/>
            <p14:sldId id="2076136312"/>
            <p14:sldId id="2076136314"/>
            <p14:sldId id="2076136315"/>
            <p14:sldId id="2076136297"/>
            <p14:sldId id="2076136299"/>
            <p14:sldId id="2076136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F00B"/>
    <a:srgbClr val="A3F6FF"/>
    <a:srgbClr val="012F91"/>
    <a:srgbClr val="08023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A02C7-5205-4533-AA8C-F0727B935FC2}" v="274" dt="2022-10-20T09:31:22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8" autoAdjust="0"/>
    <p:restoredTop sz="94194" autoAdjust="0"/>
  </p:normalViewPr>
  <p:slideViewPr>
    <p:cSldViewPr snapToGrid="0" snapToObjects="1">
      <p:cViewPr varScale="1">
        <p:scale>
          <a:sx n="56" d="100"/>
          <a:sy n="56" d="100"/>
        </p:scale>
        <p:origin x="468" y="4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1.fntdata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5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USTRY">
    <p:bg>
      <p:bgPr>
        <a:gradFill>
          <a:gsLst>
            <a:gs pos="0">
              <a:schemeClr val="bg1"/>
            </a:gs>
            <a:gs pos="99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BE55ADF2-9652-634E-B2AF-6BC1B558BED2}"/>
              </a:ext>
            </a:extLst>
          </p:cNvPr>
          <p:cNvSpPr/>
          <p:nvPr userDrawn="1"/>
        </p:nvSpPr>
        <p:spPr>
          <a:xfrm>
            <a:off x="1065693" y="5531343"/>
            <a:ext cx="3394324" cy="2281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79E4F7C-170E-D040-9129-E8D8B30AB7AB}"/>
              </a:ext>
            </a:extLst>
          </p:cNvPr>
          <p:cNvSpPr/>
          <p:nvPr userDrawn="1"/>
        </p:nvSpPr>
        <p:spPr>
          <a:xfrm>
            <a:off x="4701680" y="5531343"/>
            <a:ext cx="3394324" cy="2281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4EBBBD-BC3F-1D4B-B8BB-9E9C66E53563}"/>
              </a:ext>
            </a:extLst>
          </p:cNvPr>
          <p:cNvSpPr/>
          <p:nvPr userDrawn="1"/>
        </p:nvSpPr>
        <p:spPr>
          <a:xfrm>
            <a:off x="8337666" y="5531343"/>
            <a:ext cx="3394324" cy="2281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D663D76-B3D0-8B49-99EF-8F9E7BE651BB}"/>
              </a:ext>
            </a:extLst>
          </p:cNvPr>
          <p:cNvCxnSpPr/>
          <p:nvPr userDrawn="1"/>
        </p:nvCxnSpPr>
        <p:spPr>
          <a:xfrm>
            <a:off x="387484" y="6129037"/>
            <a:ext cx="14242916" cy="0"/>
          </a:xfrm>
          <a:prstGeom prst="line">
            <a:avLst/>
          </a:prstGeom>
          <a:ln w="34925" cap="rnd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1D5F20C-B589-394A-A54C-9863569ABFC9}"/>
              </a:ext>
            </a:extLst>
          </p:cNvPr>
          <p:cNvSpPr/>
          <p:nvPr userDrawn="1"/>
        </p:nvSpPr>
        <p:spPr>
          <a:xfrm>
            <a:off x="1005842" y="5456528"/>
            <a:ext cx="3394324" cy="22816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E907823-152B-C542-A86A-CD71B9152C8C}"/>
              </a:ext>
            </a:extLst>
          </p:cNvPr>
          <p:cNvSpPr/>
          <p:nvPr userDrawn="1"/>
        </p:nvSpPr>
        <p:spPr>
          <a:xfrm>
            <a:off x="4641828" y="5456528"/>
            <a:ext cx="3394324" cy="22816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AD8E69D-3840-0042-B4D7-8516A61A16FB}"/>
              </a:ext>
            </a:extLst>
          </p:cNvPr>
          <p:cNvSpPr/>
          <p:nvPr userDrawn="1"/>
        </p:nvSpPr>
        <p:spPr>
          <a:xfrm>
            <a:off x="8277815" y="5456528"/>
            <a:ext cx="3394324" cy="22816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356DF6-A273-264E-9B08-71565378D0A6}"/>
              </a:ext>
            </a:extLst>
          </p:cNvPr>
          <p:cNvSpPr/>
          <p:nvPr userDrawn="1"/>
        </p:nvSpPr>
        <p:spPr>
          <a:xfrm>
            <a:off x="9265494" y="848858"/>
            <a:ext cx="5465620" cy="397092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FAB3E5-541A-4A4B-AACB-B4D32F2C3062}"/>
              </a:ext>
            </a:extLst>
          </p:cNvPr>
          <p:cNvSpPr/>
          <p:nvPr userDrawn="1"/>
        </p:nvSpPr>
        <p:spPr>
          <a:xfrm>
            <a:off x="-164591" y="848858"/>
            <a:ext cx="552074" cy="397092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322499-1B8B-9C45-AD02-BB07ADFEC770}"/>
              </a:ext>
            </a:extLst>
          </p:cNvPr>
          <p:cNvSpPr/>
          <p:nvPr userDrawn="1"/>
        </p:nvSpPr>
        <p:spPr>
          <a:xfrm>
            <a:off x="9164782" y="561110"/>
            <a:ext cx="5465620" cy="3970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1F4DC3-D7E6-8F4D-81F6-5E3365420390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9394681" y="804491"/>
            <a:ext cx="5235719" cy="3885806"/>
          </a:xfrm>
          <a:noFill/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FFB32-0228-5C45-9E8B-D98924E2943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05842" y="804491"/>
            <a:ext cx="7669770" cy="2029830"/>
          </a:xfrm>
        </p:spPr>
        <p:txBody>
          <a:bodyPr anchor="b">
            <a:normAutofit/>
          </a:bodyPr>
          <a:lstStyle>
            <a:lvl1pPr>
              <a:defRPr sz="490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95BCAA-2D6F-3F44-8BEE-7FCCD0CEC4A1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06621" y="2887616"/>
            <a:ext cx="7668991" cy="180268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63"/>
            </a:lvl1pPr>
            <a:lvl2pPr marL="548644" indent="0">
              <a:lnSpc>
                <a:spcPct val="100000"/>
              </a:lnSpc>
              <a:buNone/>
              <a:defRPr sz="1474"/>
            </a:lvl2pPr>
            <a:lvl3pPr marL="1097290" indent="0">
              <a:lnSpc>
                <a:spcPct val="100000"/>
              </a:lnSpc>
              <a:buNone/>
              <a:defRPr sz="1309"/>
            </a:lvl3pPr>
            <a:lvl4pPr marL="1645933" indent="0">
              <a:lnSpc>
                <a:spcPct val="100000"/>
              </a:lnSpc>
              <a:buNone/>
              <a:defRPr sz="1146"/>
            </a:lvl4pPr>
            <a:lvl5pPr marL="2194578" indent="0">
              <a:lnSpc>
                <a:spcPct val="100000"/>
              </a:lnSpc>
              <a:buNone/>
              <a:defRPr sz="1146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260B284-5CF6-7F40-B24A-126CD4258820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185224" y="5654958"/>
            <a:ext cx="3030289" cy="1770151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309" b="1">
                <a:solidFill>
                  <a:schemeClr val="bg1"/>
                </a:solidFill>
              </a:defRPr>
            </a:lvl1pPr>
            <a:lvl2pPr marL="548644" indent="0">
              <a:lnSpc>
                <a:spcPct val="100000"/>
              </a:lnSpc>
              <a:buNone/>
              <a:defRPr sz="982" b="1">
                <a:solidFill>
                  <a:schemeClr val="bg1"/>
                </a:solidFill>
              </a:defRPr>
            </a:lvl2pPr>
            <a:lvl3pPr marL="1097290" indent="0">
              <a:lnSpc>
                <a:spcPct val="100000"/>
              </a:lnSpc>
              <a:buNone/>
              <a:defRPr sz="900" b="1">
                <a:solidFill>
                  <a:schemeClr val="bg1"/>
                </a:solidFill>
              </a:defRPr>
            </a:lvl3pPr>
            <a:lvl4pPr marL="1645933" indent="0">
              <a:lnSpc>
                <a:spcPct val="100000"/>
              </a:lnSpc>
              <a:buNone/>
              <a:defRPr sz="860" b="1">
                <a:solidFill>
                  <a:schemeClr val="bg1"/>
                </a:solidFill>
              </a:defRPr>
            </a:lvl4pPr>
            <a:lvl5pPr marL="2194578" indent="0">
              <a:lnSpc>
                <a:spcPct val="100000"/>
              </a:lnSpc>
              <a:buNone/>
              <a:defRPr sz="86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9ED1535-7FAC-044E-851E-CC4EE53F19C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4825186" y="5654958"/>
            <a:ext cx="3030289" cy="1770151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309" b="1">
                <a:solidFill>
                  <a:schemeClr val="bg1"/>
                </a:solidFill>
              </a:defRPr>
            </a:lvl1pPr>
            <a:lvl2pPr marL="548644" indent="0">
              <a:lnSpc>
                <a:spcPct val="100000"/>
              </a:lnSpc>
              <a:buNone/>
              <a:defRPr sz="982" b="1">
                <a:solidFill>
                  <a:schemeClr val="bg1"/>
                </a:solidFill>
              </a:defRPr>
            </a:lvl2pPr>
            <a:lvl3pPr marL="1097290" indent="0">
              <a:lnSpc>
                <a:spcPct val="100000"/>
              </a:lnSpc>
              <a:buNone/>
              <a:defRPr sz="900" b="1">
                <a:solidFill>
                  <a:schemeClr val="bg1"/>
                </a:solidFill>
              </a:defRPr>
            </a:lvl3pPr>
            <a:lvl4pPr marL="1645933" indent="0">
              <a:lnSpc>
                <a:spcPct val="100000"/>
              </a:lnSpc>
              <a:buNone/>
              <a:defRPr sz="860" b="1">
                <a:solidFill>
                  <a:schemeClr val="bg1"/>
                </a:solidFill>
              </a:defRPr>
            </a:lvl4pPr>
            <a:lvl5pPr marL="2194578" indent="0">
              <a:lnSpc>
                <a:spcPct val="100000"/>
              </a:lnSpc>
              <a:buNone/>
              <a:defRPr sz="86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8DD077AC-9D37-AF44-BE35-1DBE39B957F4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8494383" y="5654958"/>
            <a:ext cx="2929225" cy="1770151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309" b="1">
                <a:solidFill>
                  <a:schemeClr val="bg1"/>
                </a:solidFill>
              </a:defRPr>
            </a:lvl1pPr>
            <a:lvl2pPr marL="548644" indent="0">
              <a:lnSpc>
                <a:spcPct val="100000"/>
              </a:lnSpc>
              <a:buNone/>
              <a:defRPr sz="982" b="1">
                <a:solidFill>
                  <a:schemeClr val="bg1"/>
                </a:solidFill>
              </a:defRPr>
            </a:lvl2pPr>
            <a:lvl3pPr marL="1097290" indent="0">
              <a:lnSpc>
                <a:spcPct val="100000"/>
              </a:lnSpc>
              <a:buNone/>
              <a:defRPr sz="900" b="1">
                <a:solidFill>
                  <a:schemeClr val="bg1"/>
                </a:solidFill>
              </a:defRPr>
            </a:lvl3pPr>
            <a:lvl4pPr marL="1645933" indent="0">
              <a:lnSpc>
                <a:spcPct val="100000"/>
              </a:lnSpc>
              <a:buNone/>
              <a:defRPr sz="860" b="1">
                <a:solidFill>
                  <a:schemeClr val="bg1"/>
                </a:solidFill>
              </a:defRPr>
            </a:lvl4pPr>
            <a:lvl5pPr marL="2194578" indent="0">
              <a:lnSpc>
                <a:spcPct val="100000"/>
              </a:lnSpc>
              <a:buNone/>
              <a:defRPr sz="86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BE31EE1C-D073-9942-8C6A-A7E725152DC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170837" y="5179469"/>
            <a:ext cx="3229327" cy="380051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2291" b="1">
                <a:solidFill>
                  <a:schemeClr val="tx2"/>
                </a:solidFill>
              </a:defRPr>
            </a:lvl1pPr>
            <a:lvl2pPr marL="548644" indent="0">
              <a:lnSpc>
                <a:spcPct val="100000"/>
              </a:lnSpc>
              <a:buNone/>
              <a:defRPr sz="1309" b="1">
                <a:solidFill>
                  <a:schemeClr val="tx2"/>
                </a:solidFill>
              </a:defRPr>
            </a:lvl2pPr>
            <a:lvl3pPr marL="1097290" indent="0">
              <a:lnSpc>
                <a:spcPct val="100000"/>
              </a:lnSpc>
              <a:buNone/>
              <a:defRPr sz="1146" b="1">
                <a:solidFill>
                  <a:schemeClr val="tx2"/>
                </a:solidFill>
              </a:defRPr>
            </a:lvl3pPr>
            <a:lvl4pPr marL="1645933" indent="0">
              <a:lnSpc>
                <a:spcPct val="100000"/>
              </a:lnSpc>
              <a:buNone/>
              <a:defRPr sz="982" b="1">
                <a:solidFill>
                  <a:schemeClr val="tx2"/>
                </a:solidFill>
              </a:defRPr>
            </a:lvl4pPr>
            <a:lvl5pPr marL="2194578" indent="0">
              <a:lnSpc>
                <a:spcPct val="100000"/>
              </a:lnSpc>
              <a:buNone/>
              <a:defRPr sz="982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F6EA405C-10E9-0348-A466-611B181C499B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827541" y="5179469"/>
            <a:ext cx="3229327" cy="380051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2291" b="1">
                <a:solidFill>
                  <a:schemeClr val="tx2"/>
                </a:solidFill>
              </a:defRPr>
            </a:lvl1pPr>
            <a:lvl2pPr marL="548644" indent="0">
              <a:lnSpc>
                <a:spcPct val="100000"/>
              </a:lnSpc>
              <a:buNone/>
              <a:defRPr sz="1309" b="1">
                <a:solidFill>
                  <a:schemeClr val="tx2"/>
                </a:solidFill>
              </a:defRPr>
            </a:lvl2pPr>
            <a:lvl3pPr marL="1097290" indent="0">
              <a:lnSpc>
                <a:spcPct val="100000"/>
              </a:lnSpc>
              <a:buNone/>
              <a:defRPr sz="1146" b="1">
                <a:solidFill>
                  <a:schemeClr val="tx2"/>
                </a:solidFill>
              </a:defRPr>
            </a:lvl3pPr>
            <a:lvl4pPr marL="1645933" indent="0">
              <a:lnSpc>
                <a:spcPct val="100000"/>
              </a:lnSpc>
              <a:buNone/>
              <a:defRPr sz="982" b="1">
                <a:solidFill>
                  <a:schemeClr val="tx2"/>
                </a:solidFill>
              </a:defRPr>
            </a:lvl4pPr>
            <a:lvl5pPr marL="2194578" indent="0">
              <a:lnSpc>
                <a:spcPct val="100000"/>
              </a:lnSpc>
              <a:buNone/>
              <a:defRPr sz="982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IDEAL SOLUTION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56F47293-D13F-C94C-8C37-67507091B62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479639" y="5179469"/>
            <a:ext cx="3175066" cy="380051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2291" b="1">
                <a:solidFill>
                  <a:schemeClr val="tx2"/>
                </a:solidFill>
              </a:defRPr>
            </a:lvl1pPr>
            <a:lvl2pPr marL="548644" indent="0">
              <a:lnSpc>
                <a:spcPct val="100000"/>
              </a:lnSpc>
              <a:buNone/>
              <a:defRPr sz="1309" b="1">
                <a:solidFill>
                  <a:schemeClr val="tx2"/>
                </a:solidFill>
              </a:defRPr>
            </a:lvl2pPr>
            <a:lvl3pPr marL="1097290" indent="0">
              <a:lnSpc>
                <a:spcPct val="100000"/>
              </a:lnSpc>
              <a:buNone/>
              <a:defRPr sz="1146" b="1">
                <a:solidFill>
                  <a:schemeClr val="tx2"/>
                </a:solidFill>
              </a:defRPr>
            </a:lvl3pPr>
            <a:lvl4pPr marL="1645933" indent="0">
              <a:lnSpc>
                <a:spcPct val="100000"/>
              </a:lnSpc>
              <a:buNone/>
              <a:defRPr sz="982" b="1">
                <a:solidFill>
                  <a:schemeClr val="tx2"/>
                </a:solidFill>
              </a:defRPr>
            </a:lvl4pPr>
            <a:lvl5pPr marL="2194578" indent="0">
              <a:lnSpc>
                <a:spcPct val="100000"/>
              </a:lnSpc>
              <a:buNone/>
              <a:defRPr sz="982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DESIRED OUTCOME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F22729-4F1D-D842-9118-DA0C0AC28A14}"/>
              </a:ext>
            </a:extLst>
          </p:cNvPr>
          <p:cNvSpPr/>
          <p:nvPr userDrawn="1"/>
        </p:nvSpPr>
        <p:spPr>
          <a:xfrm>
            <a:off x="-14386" y="561110"/>
            <a:ext cx="301158" cy="3970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1279F89-03FA-974D-AFE8-D7E2D1E2FED2}"/>
              </a:ext>
            </a:extLst>
          </p:cNvPr>
          <p:cNvSpPr/>
          <p:nvPr userDrawn="1"/>
        </p:nvSpPr>
        <p:spPr>
          <a:xfrm>
            <a:off x="12530039" y="6038583"/>
            <a:ext cx="166526" cy="1665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DDB73BF-5D1A-0143-9B3F-BEEE848D4991}"/>
              </a:ext>
            </a:extLst>
          </p:cNvPr>
          <p:cNvSpPr/>
          <p:nvPr userDrawn="1"/>
        </p:nvSpPr>
        <p:spPr>
          <a:xfrm>
            <a:off x="13112730" y="6038583"/>
            <a:ext cx="166526" cy="1665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221708A-BED5-F649-B64A-A0F3A4FF7D76}"/>
              </a:ext>
            </a:extLst>
          </p:cNvPr>
          <p:cNvSpPr/>
          <p:nvPr userDrawn="1"/>
        </p:nvSpPr>
        <p:spPr>
          <a:xfrm>
            <a:off x="13695419" y="6045775"/>
            <a:ext cx="166526" cy="1665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4"/>
          </a:p>
        </p:txBody>
      </p:sp>
    </p:spTree>
    <p:extLst>
      <p:ext uri="{BB962C8B-B14F-4D97-AF65-F5344CB8AC3E}">
        <p14:creationId xmlns:p14="http://schemas.microsoft.com/office/powerpoint/2010/main" val="133261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emf"/><Relationship Id="rId18" Type="http://schemas.openxmlformats.org/officeDocument/2006/relationships/image" Target="../media/image31.emf"/><Relationship Id="rId26" Type="http://schemas.openxmlformats.org/officeDocument/2006/relationships/image" Target="../media/image39.emf"/><Relationship Id="rId3" Type="http://schemas.openxmlformats.org/officeDocument/2006/relationships/image" Target="../media/image16.emf"/><Relationship Id="rId21" Type="http://schemas.openxmlformats.org/officeDocument/2006/relationships/image" Target="../media/image34.emf"/><Relationship Id="rId34" Type="http://schemas.openxmlformats.org/officeDocument/2006/relationships/image" Target="../media/image47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17" Type="http://schemas.openxmlformats.org/officeDocument/2006/relationships/image" Target="../media/image30.emf"/><Relationship Id="rId25" Type="http://schemas.openxmlformats.org/officeDocument/2006/relationships/image" Target="../media/image38.emf"/><Relationship Id="rId33" Type="http://schemas.openxmlformats.org/officeDocument/2006/relationships/image" Target="../media/image46.emf"/><Relationship Id="rId2" Type="http://schemas.openxmlformats.org/officeDocument/2006/relationships/image" Target="../media/image15.emf"/><Relationship Id="rId16" Type="http://schemas.openxmlformats.org/officeDocument/2006/relationships/image" Target="../media/image29.emf"/><Relationship Id="rId20" Type="http://schemas.openxmlformats.org/officeDocument/2006/relationships/image" Target="../media/image33.emf"/><Relationship Id="rId29" Type="http://schemas.openxmlformats.org/officeDocument/2006/relationships/image" Target="../media/image4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24" Type="http://schemas.openxmlformats.org/officeDocument/2006/relationships/image" Target="../media/image37.emf"/><Relationship Id="rId32" Type="http://schemas.openxmlformats.org/officeDocument/2006/relationships/image" Target="../media/image45.emf"/><Relationship Id="rId5" Type="http://schemas.openxmlformats.org/officeDocument/2006/relationships/image" Target="../media/image18.emf"/><Relationship Id="rId15" Type="http://schemas.openxmlformats.org/officeDocument/2006/relationships/image" Target="../media/image28.emf"/><Relationship Id="rId23" Type="http://schemas.openxmlformats.org/officeDocument/2006/relationships/image" Target="../media/image36.emf"/><Relationship Id="rId28" Type="http://schemas.openxmlformats.org/officeDocument/2006/relationships/image" Target="../media/image41.emf"/><Relationship Id="rId10" Type="http://schemas.openxmlformats.org/officeDocument/2006/relationships/image" Target="../media/image23.emf"/><Relationship Id="rId19" Type="http://schemas.openxmlformats.org/officeDocument/2006/relationships/image" Target="../media/image32.emf"/><Relationship Id="rId31" Type="http://schemas.openxmlformats.org/officeDocument/2006/relationships/image" Target="../media/image44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emf"/><Relationship Id="rId22" Type="http://schemas.openxmlformats.org/officeDocument/2006/relationships/image" Target="../media/image35.emf"/><Relationship Id="rId27" Type="http://schemas.openxmlformats.org/officeDocument/2006/relationships/image" Target="../media/image40.emf"/><Relationship Id="rId30" Type="http://schemas.openxmlformats.org/officeDocument/2006/relationships/image" Target="../media/image43.emf"/><Relationship Id="rId35" Type="http://schemas.openxmlformats.org/officeDocument/2006/relationships/image" Target="../media/image48.emf"/><Relationship Id="rId8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F3205-AA0A-4740-9F09-D49F13B4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38"/>
            <a:ext cx="11035211" cy="598318"/>
          </a:xfrm>
        </p:spPr>
        <p:txBody>
          <a:bodyPr/>
          <a:lstStyle/>
          <a:p>
            <a:r>
              <a:rPr lang="en-US" dirty="0"/>
              <a:t>Car Appointments System- Implementation</a:t>
            </a:r>
            <a:endParaRPr lang="en-IN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53BBD69-7033-45EB-8E03-CA1D1E0F01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4CE6D-05C0-442F-8BFE-FD823135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91" y="1657657"/>
            <a:ext cx="81915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5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69E8-4561-418D-A332-D07A898A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7877943" cy="598305"/>
          </a:xfrm>
        </p:spPr>
        <p:txBody>
          <a:bodyPr/>
          <a:lstStyle/>
          <a:p>
            <a:r>
              <a:rPr lang="en-US" dirty="0"/>
              <a:t>Scenario 2- Finance System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A0A336-CDCE-483E-90AC-6AA2379915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22159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finance team uses </a:t>
            </a:r>
            <a:r>
              <a:rPr lang="en-US" b="1" dirty="0"/>
              <a:t>SAP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IDocs</a:t>
            </a:r>
            <a:r>
              <a:rPr lang="en-US" dirty="0"/>
              <a:t> are published from SAP to support multiple outbound integration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to receive IDOCS from SAP and implement a </a:t>
            </a:r>
            <a:r>
              <a:rPr lang="en-US" b="1" dirty="0"/>
              <a:t>pub/sub pattern </a:t>
            </a:r>
            <a:r>
              <a:rPr lang="en-US" dirty="0"/>
              <a:t>to drive other interfaces which will integrate data with different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to use </a:t>
            </a:r>
            <a:r>
              <a:rPr lang="en-US" b="1" dirty="0"/>
              <a:t>MATMAS</a:t>
            </a:r>
            <a:r>
              <a:rPr lang="en-US" dirty="0"/>
              <a:t> and </a:t>
            </a:r>
            <a:r>
              <a:rPr lang="en-US" b="1" dirty="0"/>
              <a:t>ORDERS05</a:t>
            </a:r>
            <a:r>
              <a:rPr lang="en-US" dirty="0"/>
              <a:t> messages to integrate with Maximo</a:t>
            </a:r>
          </a:p>
        </p:txBody>
      </p:sp>
    </p:spTree>
    <p:extLst>
      <p:ext uri="{BB962C8B-B14F-4D97-AF65-F5344CB8AC3E}">
        <p14:creationId xmlns:p14="http://schemas.microsoft.com/office/powerpoint/2010/main" val="361739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F3205-AA0A-4740-9F09-D49F13B4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38"/>
            <a:ext cx="11035211" cy="598318"/>
          </a:xfrm>
        </p:spPr>
        <p:txBody>
          <a:bodyPr/>
          <a:lstStyle/>
          <a:p>
            <a:r>
              <a:rPr lang="en-US" dirty="0"/>
              <a:t>Finance System- Logical View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3BE57-13BB-4F8F-9678-936FF828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2609850"/>
            <a:ext cx="78771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5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F3205-AA0A-4740-9F09-D49F13B4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38"/>
            <a:ext cx="11035211" cy="598318"/>
          </a:xfrm>
        </p:spPr>
        <p:txBody>
          <a:bodyPr/>
          <a:lstStyle/>
          <a:p>
            <a:r>
              <a:rPr lang="en-US" dirty="0"/>
              <a:t>Finance System- Implementation</a:t>
            </a:r>
            <a:endParaRPr lang="en-IN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53BBD69-7033-45EB-8E03-CA1D1E0F01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B41A5-9E09-44D1-B26F-A599895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1928812"/>
            <a:ext cx="97821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6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69E8-4561-418D-A332-D07A898A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9516962" cy="1196610"/>
          </a:xfrm>
        </p:spPr>
        <p:txBody>
          <a:bodyPr/>
          <a:lstStyle/>
          <a:p>
            <a:r>
              <a:rPr lang="en-US" dirty="0"/>
              <a:t>Scenario 3- IT Helpdesk Application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A0A336-CDCE-483E-90AC-6AA2379915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18466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Kovai</a:t>
            </a:r>
            <a:r>
              <a:rPr lang="en-US" dirty="0"/>
              <a:t> has multiple </a:t>
            </a:r>
            <a:r>
              <a:rPr lang="en-US" b="1" dirty="0"/>
              <a:t>branch offices </a:t>
            </a:r>
            <a:r>
              <a:rPr lang="en-US" dirty="0"/>
              <a:t>which all need to send data to the head office at the end of the 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day the branch office submits data to an </a:t>
            </a:r>
            <a:r>
              <a:rPr lang="en-US" b="1" dirty="0"/>
              <a:t>SFTP</a:t>
            </a:r>
            <a:r>
              <a:rPr lang="en-US" dirty="0"/>
              <a:t> server which is then archived into a </a:t>
            </a:r>
            <a:r>
              <a:rPr lang="en-US" b="1" dirty="0"/>
              <a:t>data lake </a:t>
            </a:r>
            <a:r>
              <a:rPr lang="en-US" dirty="0"/>
              <a:t>so that we can use </a:t>
            </a:r>
            <a:r>
              <a:rPr lang="en-US" b="1" dirty="0"/>
              <a:t>Power BI </a:t>
            </a:r>
            <a:r>
              <a:rPr lang="en-US" dirty="0"/>
              <a:t>to build reports on the local branch office data.</a:t>
            </a:r>
          </a:p>
        </p:txBody>
      </p:sp>
    </p:spTree>
    <p:extLst>
      <p:ext uri="{BB962C8B-B14F-4D97-AF65-F5344CB8AC3E}">
        <p14:creationId xmlns:p14="http://schemas.microsoft.com/office/powerpoint/2010/main" val="93376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F3205-AA0A-4740-9F09-D49F13B4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38"/>
            <a:ext cx="11035211" cy="598318"/>
          </a:xfrm>
        </p:spPr>
        <p:txBody>
          <a:bodyPr/>
          <a:lstStyle/>
          <a:p>
            <a:r>
              <a:rPr lang="en-US" dirty="0"/>
              <a:t>IT Helpdesk- Logical View</a:t>
            </a: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6B596CF-3C18-4C90-AD69-3936DA66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23" y="2230018"/>
            <a:ext cx="919162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86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F3205-AA0A-4740-9F09-D49F13B4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38"/>
            <a:ext cx="11035211" cy="598318"/>
          </a:xfrm>
        </p:spPr>
        <p:txBody>
          <a:bodyPr/>
          <a:lstStyle/>
          <a:p>
            <a:r>
              <a:rPr lang="en-US" dirty="0"/>
              <a:t>IT Helpdesk- Implementation</a:t>
            </a:r>
            <a:endParaRPr lang="en-IN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53BBD69-7033-45EB-8E03-CA1D1E0F01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0A6587-F07B-4F50-8727-5A1125FC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63" y="2140159"/>
            <a:ext cx="93821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5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2009-BA80-40DA-A794-943810C6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43518"/>
            <a:ext cx="6870875" cy="673902"/>
          </a:xfrm>
        </p:spPr>
        <p:txBody>
          <a:bodyPr/>
          <a:lstStyle/>
          <a:p>
            <a:r>
              <a:rPr lang="en-US" dirty="0"/>
              <a:t>Azure Integration Demos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C34F0-D908-40EA-A83E-DFCACE70A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6870874" cy="738664"/>
          </a:xfrm>
        </p:spPr>
        <p:txBody>
          <a:bodyPr/>
          <a:lstStyle/>
          <a:p>
            <a:r>
              <a:rPr lang="en-IN" dirty="0"/>
              <a:t>https://serverless360-demo-environment.document360.io/docs</a:t>
            </a:r>
          </a:p>
        </p:txBody>
      </p:sp>
      <p:pic>
        <p:nvPicPr>
          <p:cNvPr id="6" name="Picture Placeholder 5" descr="Qr code&#10;&#10;Description automatically generated">
            <a:extLst>
              <a:ext uri="{FF2B5EF4-FFF2-40B4-BE49-F238E27FC236}">
                <a16:creationId xmlns:a16="http://schemas.microsoft.com/office/drawing/2014/main" id="{A00D7CC1-241A-40DA-9F69-E7258D4671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1232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EE70-FF32-41F2-AAF9-4E8034D4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51"/>
            <a:ext cx="3232926" cy="598305"/>
          </a:xfrm>
        </p:spPr>
        <p:txBody>
          <a:bodyPr/>
          <a:lstStyle/>
          <a:p>
            <a:r>
              <a:rPr lang="en-US" dirty="0"/>
              <a:t>Also check: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042B2-A9E7-430A-9041-FC9B72C9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82" y="1795911"/>
            <a:ext cx="1781175" cy="1428750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126812B1-DE73-420D-9C46-1A48975ED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22" y="3804532"/>
            <a:ext cx="2857500" cy="2857500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A8675055-A9C8-4FFE-8B3D-FFD5217EB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49" y="3928372"/>
            <a:ext cx="2733660" cy="2733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0994F-2A21-42AD-B1D0-D9D66F0CB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509" y="1681261"/>
            <a:ext cx="2867425" cy="203863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2EF9E5B-F52B-44F7-B23B-8F9BFF1E8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8577" y="2368595"/>
            <a:ext cx="3219450" cy="371475"/>
          </a:xfrm>
          <a:prstGeom prst="rect">
            <a:avLst/>
          </a:prstGeom>
        </p:spPr>
      </p:pic>
      <p:pic>
        <p:nvPicPr>
          <p:cNvPr id="17" name="Picture 16" descr="Qr code&#10;&#10;Description automatically generated">
            <a:extLst>
              <a:ext uri="{FF2B5EF4-FFF2-40B4-BE49-F238E27FC236}">
                <a16:creationId xmlns:a16="http://schemas.microsoft.com/office/drawing/2014/main" id="{D2DD5BB0-C350-4B1A-99A0-57543A47FA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423" y="3935558"/>
            <a:ext cx="2733660" cy="273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8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386438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544A297-488F-B909-6EA1-B2DD5E23E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00" y="1260121"/>
            <a:ext cx="3258925" cy="12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2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 pitchFamily="34" charset="0"/>
                <a:cs typeface="Segoe UI" pitchFamily="34" charset="0"/>
              </a:rPr>
              <a:t>Ezhilarasi Chezhiyan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7051512" cy="369332"/>
          </a:xfrm>
          <a:prstGeom prst="rect">
            <a:avLst/>
          </a:prstGeom>
        </p:spPr>
        <p:txBody>
          <a:bodyPr/>
          <a:lstStyle/>
          <a:p>
            <a:r>
              <a:rPr lang="en-IN" sz="2400" dirty="0">
                <a:latin typeface="Segoe UI" pitchFamily="34" charset="0"/>
                <a:cs typeface="Segoe UI" pitchFamily="34" charset="0"/>
              </a:rPr>
              <a:t>Lead Product Consultant |                             |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2" descr="MCSA: Web Applications - Certified 2019">
            <a:extLst>
              <a:ext uri="{FF2B5EF4-FFF2-40B4-BE49-F238E27FC236}">
                <a16:creationId xmlns:a16="http://schemas.microsoft.com/office/drawing/2014/main" id="{02CC3A0E-9EE9-48CF-BFF9-35373E94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36" y="5168731"/>
            <a:ext cx="1049299" cy="10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CSD: App Builder — Certified 2019">
            <a:extLst>
              <a:ext uri="{FF2B5EF4-FFF2-40B4-BE49-F238E27FC236}">
                <a16:creationId xmlns:a16="http://schemas.microsoft.com/office/drawing/2014/main" id="{94C25F01-5154-4B8C-B1FA-68C2CCF3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35" y="5162789"/>
            <a:ext cx="1049300" cy="10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Microsoft Certified Trainer 2021-2022">
            <a:extLst>
              <a:ext uri="{FF2B5EF4-FFF2-40B4-BE49-F238E27FC236}">
                <a16:creationId xmlns:a16="http://schemas.microsoft.com/office/drawing/2014/main" id="{A984B624-2C93-4AE8-8438-133FCFEA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721" y="5162789"/>
            <a:ext cx="1049299" cy="10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3A5533-94CF-4CDD-A4F7-F9C5A92F24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668" y="4460838"/>
            <a:ext cx="1407286" cy="432797"/>
          </a:xfrm>
          <a:prstGeom prst="rect">
            <a:avLst/>
          </a:prstGeom>
        </p:spPr>
      </p:pic>
      <p:pic>
        <p:nvPicPr>
          <p:cNvPr id="12" name="Picture 11" descr="A picture containing bird&#10;&#10;Description automatically generated">
            <a:extLst>
              <a:ext uri="{FF2B5EF4-FFF2-40B4-BE49-F238E27FC236}">
                <a16:creationId xmlns:a16="http://schemas.microsoft.com/office/drawing/2014/main" id="{050FBD2A-7191-4AA6-B4E2-864927780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23" y="3879720"/>
            <a:ext cx="2612845" cy="170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1352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59C7E2A-1841-4AA0-8084-E8A63CE1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Ezhilarasi Chezhiyan</a:t>
            </a:r>
            <a:endParaRPr lang="en-IN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B4C566-5663-4C0D-9E13-F0B36146D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Product Consultant | Serverless360 | Kovai.co | MCT | MCSA | MCSD</a:t>
            </a:r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122110-9891-47A6-9D27-CCBBFD59F7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2CAE07A-3C6E-420E-AFAE-D58FF40EB5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ABE9AD-6DAD-4C0B-9320-2C57C5AB3E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0230" y="2594864"/>
            <a:ext cx="8757138" cy="467099"/>
          </a:xfrm>
        </p:spPr>
        <p:txBody>
          <a:bodyPr/>
          <a:lstStyle/>
          <a:p>
            <a:r>
              <a:rPr lang="en-US" dirty="0"/>
              <a:t>The Power of Azure Enterprise Integration</a:t>
            </a:r>
            <a:endParaRPr lang="en-IN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A675DF4-079D-484A-AC45-EC96989330EA}"/>
              </a:ext>
            </a:extLst>
          </p:cNvPr>
          <p:cNvSpPr txBox="1">
            <a:spLocks/>
          </p:cNvSpPr>
          <p:nvPr/>
        </p:nvSpPr>
        <p:spPr>
          <a:xfrm>
            <a:off x="1385922" y="5818973"/>
            <a:ext cx="8689939" cy="6668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920" b="1" dirty="0">
                <a:solidFill>
                  <a:srgbClr val="08023F"/>
                </a:solidFill>
              </a:rPr>
              <a:t>@ezhilarasikesav                    Ezhilarasi Chezhiyan</a:t>
            </a:r>
          </a:p>
        </p:txBody>
      </p:sp>
      <p:pic>
        <p:nvPicPr>
          <p:cNvPr id="10" name="Picture 6" descr="The Branding Source: New logo: Twitter">
            <a:extLst>
              <a:ext uri="{FF2B5EF4-FFF2-40B4-BE49-F238E27FC236}">
                <a16:creationId xmlns:a16="http://schemas.microsoft.com/office/drawing/2014/main" id="{8FFA772C-5D0E-465C-81DE-CD829F7FD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9" y="5798537"/>
            <a:ext cx="511883" cy="4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inkedIn | LinkedIn">
            <a:extLst>
              <a:ext uri="{FF2B5EF4-FFF2-40B4-BE49-F238E27FC236}">
                <a16:creationId xmlns:a16="http://schemas.microsoft.com/office/drawing/2014/main" id="{D6CC0661-1BE7-4A70-A869-28735C42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33" y="5642050"/>
            <a:ext cx="542102" cy="54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2835338"/>
            <a:ext cx="10972800" cy="1405193"/>
          </a:xfrm>
        </p:spPr>
        <p:txBody>
          <a:bodyPr/>
          <a:lstStyle/>
          <a:p>
            <a:r>
              <a:rPr lang="en-US" dirty="0"/>
              <a:t>The Power of Azure Enterprise Integration Platform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r>
              <a:rPr lang="en-US" dirty="0"/>
              <a:t>Let’s Explore!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0AE0-7B2C-4B3F-9201-BE30D458C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167746"/>
            <a:ext cx="4668916" cy="1196610"/>
          </a:xfrm>
        </p:spPr>
        <p:txBody>
          <a:bodyPr/>
          <a:lstStyle/>
          <a:p>
            <a:r>
              <a:rPr lang="en-US" dirty="0"/>
              <a:t>Exploration plan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D9DA6-009A-49BC-B312-03A52790C5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22159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 Real time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Azure Services that fit into business needs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Azure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Operational challenges to be aware of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Solution to achieve Operational Excellence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422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B2FDF1-FA96-437A-96F6-CBE62B34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1028863"/>
            <a:ext cx="10452305" cy="2393219"/>
          </a:xfrm>
        </p:spPr>
        <p:txBody>
          <a:bodyPr/>
          <a:lstStyle/>
          <a:p>
            <a:r>
              <a:rPr lang="en-IN" dirty="0"/>
              <a:t>Azure Enterprise Integration Platform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47360F-AC5C-47EF-9974-50C852B0B0A4}"/>
              </a:ext>
            </a:extLst>
          </p:cNvPr>
          <p:cNvGrpSpPr/>
          <p:nvPr/>
        </p:nvGrpSpPr>
        <p:grpSpPr>
          <a:xfrm>
            <a:off x="784467" y="1346153"/>
            <a:ext cx="12291625" cy="6207849"/>
            <a:chOff x="583382" y="893945"/>
            <a:chExt cx="11242809" cy="54727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8D5268-ED9A-47C2-8FEA-5D9A468BD26F}"/>
                </a:ext>
              </a:extLst>
            </p:cNvPr>
            <p:cNvSpPr/>
            <p:nvPr/>
          </p:nvSpPr>
          <p:spPr>
            <a:xfrm>
              <a:off x="7015724" y="902676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564DE3-A24F-4528-84D2-189DA6D17C07}"/>
                </a:ext>
              </a:extLst>
            </p:cNvPr>
            <p:cNvSpPr txBox="1"/>
            <p:nvPr/>
          </p:nvSpPr>
          <p:spPr>
            <a:xfrm>
              <a:off x="7737846" y="2405131"/>
              <a:ext cx="7423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ETL &amp; ELT</a:t>
              </a:r>
              <a:endParaRPr lang="en-GB" sz="1200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1548CC-DA58-46D9-8D1D-48487A1C01A5}"/>
                </a:ext>
              </a:extLst>
            </p:cNvPr>
            <p:cNvSpPr/>
            <p:nvPr/>
          </p:nvSpPr>
          <p:spPr>
            <a:xfrm>
              <a:off x="2170313" y="2749637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AD7CC8-8F9E-4BCE-969C-77D58084C9AF}"/>
                </a:ext>
              </a:extLst>
            </p:cNvPr>
            <p:cNvSpPr txBox="1"/>
            <p:nvPr/>
          </p:nvSpPr>
          <p:spPr>
            <a:xfrm>
              <a:off x="2224551" y="4257342"/>
              <a:ext cx="136693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Messaging &amp; Events</a:t>
              </a:r>
              <a:endParaRPr lang="en-GB" sz="1200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A968C7-1769-4560-997E-C710FCA42131}"/>
                </a:ext>
              </a:extLst>
            </p:cNvPr>
            <p:cNvSpPr/>
            <p:nvPr/>
          </p:nvSpPr>
          <p:spPr>
            <a:xfrm>
              <a:off x="2165581" y="899672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44A64E-059F-423B-8FF8-A6882B0834E3}"/>
                </a:ext>
              </a:extLst>
            </p:cNvPr>
            <p:cNvSpPr txBox="1"/>
            <p:nvPr/>
          </p:nvSpPr>
          <p:spPr>
            <a:xfrm>
              <a:off x="2195368" y="2415706"/>
              <a:ext cx="13989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Data Transformation</a:t>
              </a:r>
              <a:endParaRPr lang="en-GB" sz="1200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61B904-F5A6-42C2-9643-1A15E3E10749}"/>
                </a:ext>
              </a:extLst>
            </p:cNvPr>
            <p:cNvSpPr/>
            <p:nvPr/>
          </p:nvSpPr>
          <p:spPr>
            <a:xfrm>
              <a:off x="3777249" y="2767805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08E93F-BF37-425A-9C0E-F0181B1C76B5}"/>
                </a:ext>
              </a:extLst>
            </p:cNvPr>
            <p:cNvSpPr txBox="1"/>
            <p:nvPr/>
          </p:nvSpPr>
          <p:spPr>
            <a:xfrm>
              <a:off x="4032840" y="4260823"/>
              <a:ext cx="11744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Helper Functions</a:t>
              </a:r>
              <a:endParaRPr lang="en-GB" sz="1200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E24339-6297-400C-A991-AB6C84C0D975}"/>
                </a:ext>
              </a:extLst>
            </p:cNvPr>
            <p:cNvSpPr/>
            <p:nvPr/>
          </p:nvSpPr>
          <p:spPr>
            <a:xfrm>
              <a:off x="5386826" y="2772743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FCC8F-094C-41A4-B221-9DD16330AF76}"/>
                </a:ext>
              </a:extLst>
            </p:cNvPr>
            <p:cNvSpPr txBox="1"/>
            <p:nvPr/>
          </p:nvSpPr>
          <p:spPr>
            <a:xfrm>
              <a:off x="6246648" y="4257342"/>
              <a:ext cx="6190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Storage</a:t>
              </a:r>
              <a:endParaRPr lang="en-GB" sz="1200" b="1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4D8711-23DE-45EC-AA3D-488F83862D23}"/>
                </a:ext>
              </a:extLst>
            </p:cNvPr>
            <p:cNvSpPr/>
            <p:nvPr/>
          </p:nvSpPr>
          <p:spPr>
            <a:xfrm>
              <a:off x="8632690" y="2767805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B1DF32-5776-4A46-BDC8-5B92E041A2FB}"/>
                </a:ext>
              </a:extLst>
            </p:cNvPr>
            <p:cNvSpPr txBox="1"/>
            <p:nvPr/>
          </p:nvSpPr>
          <p:spPr>
            <a:xfrm>
              <a:off x="9492512" y="4252404"/>
              <a:ext cx="568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Hybrid</a:t>
              </a:r>
              <a:endParaRPr lang="en-GB" sz="1200" b="1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2198FE8-2681-4BE9-B81C-CC630B970050}"/>
                </a:ext>
              </a:extLst>
            </p:cNvPr>
            <p:cNvSpPr/>
            <p:nvPr/>
          </p:nvSpPr>
          <p:spPr>
            <a:xfrm>
              <a:off x="3786946" y="893945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1A5899-04D2-44B5-803F-C1DC880FFE02}"/>
                </a:ext>
              </a:extLst>
            </p:cNvPr>
            <p:cNvSpPr txBox="1"/>
            <p:nvPr/>
          </p:nvSpPr>
          <p:spPr>
            <a:xfrm>
              <a:off x="4909113" y="2409598"/>
              <a:ext cx="35474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EAI</a:t>
              </a:r>
              <a:endParaRPr lang="en-GB" sz="1200" b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C8F867-0A5A-41F4-AB06-A3863513803C}"/>
                </a:ext>
              </a:extLst>
            </p:cNvPr>
            <p:cNvSpPr/>
            <p:nvPr/>
          </p:nvSpPr>
          <p:spPr>
            <a:xfrm>
              <a:off x="5398758" y="902676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DFD5FB-0ABA-449B-B87F-D611CBAD1968}"/>
                </a:ext>
              </a:extLst>
            </p:cNvPr>
            <p:cNvSpPr txBox="1"/>
            <p:nvPr/>
          </p:nvSpPr>
          <p:spPr>
            <a:xfrm>
              <a:off x="6520925" y="2418329"/>
              <a:ext cx="3636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API</a:t>
              </a:r>
              <a:endParaRPr lang="en-GB" sz="1200" b="1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DC9AAE-437B-402A-89AA-4C1543B9CD7C}"/>
                </a:ext>
              </a:extLst>
            </p:cNvPr>
            <p:cNvSpPr/>
            <p:nvPr/>
          </p:nvSpPr>
          <p:spPr>
            <a:xfrm>
              <a:off x="7010306" y="2772273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0661F2-85B9-482E-A73B-FF3EEA51674E}"/>
                </a:ext>
              </a:extLst>
            </p:cNvPr>
            <p:cNvSpPr txBox="1"/>
            <p:nvPr/>
          </p:nvSpPr>
          <p:spPr>
            <a:xfrm>
              <a:off x="7072776" y="4293917"/>
              <a:ext cx="1368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Enterprise Scenarios</a:t>
              </a:r>
              <a:endParaRPr lang="en-GB" sz="1200" b="1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556686-9641-48C6-852D-931F91C69CA4}"/>
                </a:ext>
              </a:extLst>
            </p:cNvPr>
            <p:cNvSpPr/>
            <p:nvPr/>
          </p:nvSpPr>
          <p:spPr>
            <a:xfrm>
              <a:off x="10210609" y="910123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9133CE-40B4-4840-8CFA-E1E7C1E22FAB}"/>
                </a:ext>
              </a:extLst>
            </p:cNvPr>
            <p:cNvSpPr txBox="1"/>
            <p:nvPr/>
          </p:nvSpPr>
          <p:spPr>
            <a:xfrm>
              <a:off x="10432815" y="2412861"/>
              <a:ext cx="121342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System Workflow</a:t>
              </a:r>
              <a:endParaRPr lang="en-GB" sz="1200" b="1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D5C718-1770-43D3-B4B5-BE1B62AF4BDA}"/>
                </a:ext>
              </a:extLst>
            </p:cNvPr>
            <p:cNvSpPr/>
            <p:nvPr/>
          </p:nvSpPr>
          <p:spPr>
            <a:xfrm>
              <a:off x="10210609" y="2767400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4D7680-AB7A-44CC-BDD7-7F92617E5B4B}"/>
                </a:ext>
              </a:extLst>
            </p:cNvPr>
            <p:cNvSpPr txBox="1"/>
            <p:nvPr/>
          </p:nvSpPr>
          <p:spPr>
            <a:xfrm>
              <a:off x="10447967" y="4266837"/>
              <a:ext cx="122378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Human Workflow</a:t>
              </a:r>
              <a:endParaRPr lang="en-GB" sz="1200" b="1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0385F-BF26-46A0-AC3F-8F3B5C71E60D}"/>
                </a:ext>
              </a:extLst>
            </p:cNvPr>
            <p:cNvSpPr/>
            <p:nvPr/>
          </p:nvSpPr>
          <p:spPr>
            <a:xfrm>
              <a:off x="8625416" y="910123"/>
              <a:ext cx="1496290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23DD7F-8142-4ACB-9BB0-CF672C6BC1F4}"/>
                </a:ext>
              </a:extLst>
            </p:cNvPr>
            <p:cNvSpPr txBox="1"/>
            <p:nvPr/>
          </p:nvSpPr>
          <p:spPr>
            <a:xfrm>
              <a:off x="8968086" y="2399758"/>
              <a:ext cx="11045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B2B Integration</a:t>
              </a:r>
              <a:endParaRPr lang="en-GB" sz="1200" b="1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66C5A1-DCD0-4AF7-9AF6-1DF0478EF712}"/>
                </a:ext>
              </a:extLst>
            </p:cNvPr>
            <p:cNvSpPr/>
            <p:nvPr/>
          </p:nvSpPr>
          <p:spPr>
            <a:xfrm>
              <a:off x="602866" y="899671"/>
              <a:ext cx="1496290" cy="54524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A7C8EB-7AA7-46E3-9BC7-873816FF82A5}"/>
                </a:ext>
              </a:extLst>
            </p:cNvPr>
            <p:cNvSpPr txBox="1"/>
            <p:nvPr/>
          </p:nvSpPr>
          <p:spPr>
            <a:xfrm>
              <a:off x="583382" y="5964214"/>
              <a:ext cx="1134392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Management &amp; </a:t>
              </a:r>
            </a:p>
            <a:p>
              <a:r>
                <a:rPr lang="en-US" sz="1200" b="1" dirty="0"/>
                <a:t>Monitoring</a:t>
              </a:r>
              <a:endParaRPr lang="en-GB" sz="12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A095E5-C084-4315-A570-70B388B88E44}"/>
                </a:ext>
              </a:extLst>
            </p:cNvPr>
            <p:cNvSpPr txBox="1"/>
            <p:nvPr/>
          </p:nvSpPr>
          <p:spPr>
            <a:xfrm>
              <a:off x="5981958" y="1741173"/>
              <a:ext cx="9997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API Management</a:t>
              </a:r>
              <a:endParaRPr lang="en-GB" sz="12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C4EB2A6-3F0E-48B6-9858-80D6EC72F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5112" y="1810130"/>
              <a:ext cx="423863" cy="35242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A14E273-6F96-4ABE-BA30-22E851C7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0988" y="1572113"/>
              <a:ext cx="249567" cy="28918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7D1F47-24AC-4B6D-AD3D-71047D49A938}"/>
                </a:ext>
              </a:extLst>
            </p:cNvPr>
            <p:cNvSpPr txBox="1"/>
            <p:nvPr/>
          </p:nvSpPr>
          <p:spPr>
            <a:xfrm>
              <a:off x="7571201" y="1615073"/>
              <a:ext cx="99978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Data Factory</a:t>
              </a:r>
              <a:endParaRPr lang="en-GB" sz="12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0895F1E-E620-4115-9714-2F565280A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8674" y="3353730"/>
              <a:ext cx="359877" cy="34475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CF6D9B-A439-4A08-AB01-0D29169D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44618" y="1533737"/>
              <a:ext cx="415363" cy="33038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69C1EA-BBEF-4763-AC8D-7E5DAD2E9B24}"/>
                </a:ext>
              </a:extLst>
            </p:cNvPr>
            <p:cNvSpPr txBox="1"/>
            <p:nvPr/>
          </p:nvSpPr>
          <p:spPr>
            <a:xfrm>
              <a:off x="10808293" y="1563262"/>
              <a:ext cx="99978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Logic Apps</a:t>
              </a:r>
              <a:endParaRPr lang="en-GB" sz="1200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B4436BE-709C-44A1-82A2-E2EC5FC8E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9760" y="1548046"/>
              <a:ext cx="415363" cy="33038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3CB7CD-5641-43B0-8BBF-7C855B890354}"/>
                </a:ext>
              </a:extLst>
            </p:cNvPr>
            <p:cNvSpPr txBox="1"/>
            <p:nvPr/>
          </p:nvSpPr>
          <p:spPr>
            <a:xfrm>
              <a:off x="4393435" y="1577571"/>
              <a:ext cx="99978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Logic Apps</a:t>
              </a:r>
              <a:endParaRPr lang="en-GB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53EDE4-86BA-43C7-B52D-95DAF97241BF}"/>
                </a:ext>
              </a:extLst>
            </p:cNvPr>
            <p:cNvSpPr txBox="1"/>
            <p:nvPr/>
          </p:nvSpPr>
          <p:spPr>
            <a:xfrm>
              <a:off x="2802910" y="1041043"/>
              <a:ext cx="9997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Integration Account</a:t>
              </a:r>
              <a:endParaRPr lang="en-GB" sz="1200" dirty="0"/>
            </a:p>
          </p:txBody>
        </p:sp>
        <p:pic>
          <p:nvPicPr>
            <p:cNvPr id="45" name="Picture 2" descr="Integration Account">
              <a:extLst>
                <a:ext uri="{FF2B5EF4-FFF2-40B4-BE49-F238E27FC236}">
                  <a16:creationId xmlns:a16="http://schemas.microsoft.com/office/drawing/2014/main" id="{4D65FFD9-EC68-4DDD-AA3B-33E25B0863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3214" y="1038040"/>
              <a:ext cx="377911" cy="37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1EADA6-54C8-467E-ABEF-CD57CA628F52}"/>
                </a:ext>
              </a:extLst>
            </p:cNvPr>
            <p:cNvSpPr txBox="1"/>
            <p:nvPr/>
          </p:nvSpPr>
          <p:spPr>
            <a:xfrm>
              <a:off x="9288713" y="1610854"/>
              <a:ext cx="9997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Integration Account</a:t>
              </a:r>
              <a:endParaRPr lang="en-GB" sz="1200" dirty="0"/>
            </a:p>
          </p:txBody>
        </p:sp>
        <p:pic>
          <p:nvPicPr>
            <p:cNvPr id="47" name="Picture 2" descr="Integration Account">
              <a:extLst>
                <a:ext uri="{FF2B5EF4-FFF2-40B4-BE49-F238E27FC236}">
                  <a16:creationId xmlns:a16="http://schemas.microsoft.com/office/drawing/2014/main" id="{061041BF-1A74-4F4A-9CEA-C531780A1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017" y="1607851"/>
              <a:ext cx="377911" cy="37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4B9F75-1110-465D-AC43-5DA6B760C189}"/>
                </a:ext>
              </a:extLst>
            </p:cNvPr>
            <p:cNvSpPr txBox="1"/>
            <p:nvPr/>
          </p:nvSpPr>
          <p:spPr>
            <a:xfrm>
              <a:off x="10826403" y="3324981"/>
              <a:ext cx="9997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Power Automate</a:t>
              </a:r>
              <a:endParaRPr lang="en-GB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BC6974-CB6E-4F2D-86F3-0CE4A8FA2C25}"/>
                </a:ext>
              </a:extLst>
            </p:cNvPr>
            <p:cNvSpPr txBox="1"/>
            <p:nvPr/>
          </p:nvSpPr>
          <p:spPr>
            <a:xfrm>
              <a:off x="4397191" y="3138032"/>
              <a:ext cx="9997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Azure Functions</a:t>
              </a:r>
              <a:endParaRPr lang="en-GB" sz="1200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B5BB546-A418-4A5F-8FC1-567C66FA9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7275" y="3169815"/>
              <a:ext cx="396236" cy="36832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C684452-CB97-4041-9896-BF342BF2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9704" y="3777573"/>
              <a:ext cx="329182" cy="32866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6FCDB9-6EE3-42DC-B7F1-D51E3C97AF61}"/>
                </a:ext>
              </a:extLst>
            </p:cNvPr>
            <p:cNvSpPr txBox="1"/>
            <p:nvPr/>
          </p:nvSpPr>
          <p:spPr>
            <a:xfrm>
              <a:off x="2658104" y="3839556"/>
              <a:ext cx="99978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Service Bus</a:t>
              </a:r>
              <a:endParaRPr lang="en-GB" sz="1200" dirty="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BC5BDBA-1B5D-4280-912B-D1BC79FE6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0075" y="4698525"/>
              <a:ext cx="333974" cy="33397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1991556-EE60-42A7-9EC8-95CF20C94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6196" y="2771505"/>
              <a:ext cx="336712" cy="33397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E4954F3-4745-4521-810B-F517B693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5259" y="1532282"/>
              <a:ext cx="415363" cy="330389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F865B7-A035-47B7-9FF6-91F694A5D95C}"/>
                </a:ext>
              </a:extLst>
            </p:cNvPr>
            <p:cNvSpPr txBox="1"/>
            <p:nvPr/>
          </p:nvSpPr>
          <p:spPr>
            <a:xfrm>
              <a:off x="2799677" y="1574365"/>
              <a:ext cx="99978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Logic Apps</a:t>
              </a:r>
              <a:endParaRPr lang="en-GB" sz="12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B307393-3C3E-4CA6-90FB-2299B2452F10}"/>
                </a:ext>
              </a:extLst>
            </p:cNvPr>
            <p:cNvSpPr txBox="1"/>
            <p:nvPr/>
          </p:nvSpPr>
          <p:spPr>
            <a:xfrm>
              <a:off x="2718503" y="2012751"/>
              <a:ext cx="9997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Azure Functions</a:t>
              </a:r>
              <a:endParaRPr lang="en-GB" sz="1200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24FC41B-8161-4B73-A2F7-3D2233DFB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8587" y="2044534"/>
              <a:ext cx="396236" cy="368327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DD10BC5-8C97-48E6-9B7A-F918ECC6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60561" y="3311236"/>
              <a:ext cx="334440" cy="43091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05A541E-F353-4BE5-8F4B-D40580FC3E83}"/>
                </a:ext>
              </a:extLst>
            </p:cNvPr>
            <p:cNvSpPr txBox="1"/>
            <p:nvPr/>
          </p:nvSpPr>
          <p:spPr>
            <a:xfrm>
              <a:off x="6007186" y="2917020"/>
              <a:ext cx="99978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Storage</a:t>
              </a:r>
              <a:endParaRPr lang="en-GB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FA9C3C-55CB-483C-88EB-4B35127FF2F6}"/>
                </a:ext>
              </a:extLst>
            </p:cNvPr>
            <p:cNvSpPr txBox="1"/>
            <p:nvPr/>
          </p:nvSpPr>
          <p:spPr>
            <a:xfrm>
              <a:off x="6003888" y="3423924"/>
              <a:ext cx="99978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Azure SQL DB</a:t>
              </a:r>
              <a:endParaRPr lang="en-GB" sz="1200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DB30A6F-82C2-4068-BF12-F11F12371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24587" y="2863281"/>
              <a:ext cx="411632" cy="35369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7D374DA-A718-472E-A6E9-04D5A1148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88166" y="3676258"/>
              <a:ext cx="387039" cy="387039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0B36F2B-DE56-4FA0-B927-AD7A7C6CD858}"/>
                </a:ext>
              </a:extLst>
            </p:cNvPr>
            <p:cNvSpPr txBox="1"/>
            <p:nvPr/>
          </p:nvSpPr>
          <p:spPr>
            <a:xfrm>
              <a:off x="4423770" y="3671230"/>
              <a:ext cx="9997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Logic App</a:t>
              </a:r>
            </a:p>
            <a:p>
              <a:r>
                <a:rPr lang="en-US" sz="1200" dirty="0"/>
                <a:t>Inline Code</a:t>
              </a:r>
              <a:endParaRPr lang="en-GB" sz="1200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5054A47-1D97-444E-9CB1-3C3F69469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74700" y="3476863"/>
              <a:ext cx="392665" cy="35441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DDB6BF-A0CA-4E8B-B6AE-CA15D13545EB}"/>
                </a:ext>
              </a:extLst>
            </p:cNvPr>
            <p:cNvSpPr txBox="1"/>
            <p:nvPr/>
          </p:nvSpPr>
          <p:spPr>
            <a:xfrm>
              <a:off x="9188410" y="3501043"/>
              <a:ext cx="99978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Data Gateway</a:t>
              </a:r>
              <a:endParaRPr lang="en-GB" sz="1200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411B9CF-0A97-4121-A005-C0F9AEFB9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758882" y="2901019"/>
              <a:ext cx="396394" cy="396394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EC78B9-5734-4376-8493-66541819DE0A}"/>
                </a:ext>
              </a:extLst>
            </p:cNvPr>
            <p:cNvSpPr txBox="1"/>
            <p:nvPr/>
          </p:nvSpPr>
          <p:spPr>
            <a:xfrm>
              <a:off x="9240536" y="2822217"/>
              <a:ext cx="999788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Integration Services Environment</a:t>
              </a:r>
              <a:endParaRPr lang="en-GB" sz="1200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08C4EEB-46E1-443A-86E8-7DEDA7821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26455" y="3289916"/>
              <a:ext cx="487656" cy="311995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AA2B73A-5E42-4E23-8F7E-10AF1698247A}"/>
                </a:ext>
              </a:extLst>
            </p:cNvPr>
            <p:cNvSpPr txBox="1"/>
            <p:nvPr/>
          </p:nvSpPr>
          <p:spPr>
            <a:xfrm>
              <a:off x="7666702" y="3284603"/>
              <a:ext cx="9997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Enterprise Connectors</a:t>
              </a:r>
              <a:endParaRPr lang="en-GB" sz="12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E66515D-76AA-4D17-BF8D-C040700D26C9}"/>
                </a:ext>
              </a:extLst>
            </p:cNvPr>
            <p:cNvSpPr txBox="1"/>
            <p:nvPr/>
          </p:nvSpPr>
          <p:spPr>
            <a:xfrm>
              <a:off x="1083791" y="4721403"/>
              <a:ext cx="99978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Azure Monitor</a:t>
              </a:r>
              <a:endParaRPr lang="en-GB" sz="12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5620A5-6317-4D76-AF08-7E39441314F5}"/>
                </a:ext>
              </a:extLst>
            </p:cNvPr>
            <p:cNvSpPr txBox="1"/>
            <p:nvPr/>
          </p:nvSpPr>
          <p:spPr>
            <a:xfrm>
              <a:off x="1111307" y="3356372"/>
              <a:ext cx="9997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Application Insights</a:t>
              </a:r>
              <a:endParaRPr lang="en-GB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E5826C3-3263-4F54-AF7D-7EB33E7550DE}"/>
                </a:ext>
              </a:extLst>
            </p:cNvPr>
            <p:cNvSpPr txBox="1"/>
            <p:nvPr/>
          </p:nvSpPr>
          <p:spPr>
            <a:xfrm>
              <a:off x="1121177" y="2723659"/>
              <a:ext cx="9997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Application Configuration</a:t>
              </a:r>
              <a:endParaRPr lang="en-GB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552DCCA-1373-4BE1-9C87-C9F4EFB2EE12}"/>
                </a:ext>
              </a:extLst>
            </p:cNvPr>
            <p:cNvSpPr txBox="1"/>
            <p:nvPr/>
          </p:nvSpPr>
          <p:spPr>
            <a:xfrm>
              <a:off x="6054441" y="3896069"/>
              <a:ext cx="800432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Cosmos DB</a:t>
              </a:r>
              <a:endParaRPr lang="en-GB" sz="1200" dirty="0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224B72D-FC3A-4223-BEFB-B307C0FD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48439" y="3764959"/>
              <a:ext cx="577319" cy="50126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05063E7-00A9-4784-AC32-AF21AEB1D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7122" y="3968797"/>
              <a:ext cx="388411" cy="388411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9D5CF65-BFD2-4CAE-89AA-50F939C16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23729" y="2218003"/>
              <a:ext cx="353489" cy="353489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541C476-08ED-4714-B5A9-0C925642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7122" y="1642261"/>
              <a:ext cx="330772" cy="398048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D2F7497-BDDF-46AA-B190-F4F6D07C2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52304" y="1148908"/>
              <a:ext cx="341432" cy="341432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B7DDA1E-87C9-4A37-998D-A13EE895AEF2}"/>
                </a:ext>
              </a:extLst>
            </p:cNvPr>
            <p:cNvSpPr txBox="1"/>
            <p:nvPr/>
          </p:nvSpPr>
          <p:spPr>
            <a:xfrm>
              <a:off x="1144483" y="4030137"/>
              <a:ext cx="900994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 Analytics</a:t>
              </a:r>
              <a:endParaRPr lang="en-GB" sz="12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0D36E6A-A6EF-4F8A-90BD-7352C799393D}"/>
                </a:ext>
              </a:extLst>
            </p:cNvPr>
            <p:cNvSpPr txBox="1"/>
            <p:nvPr/>
          </p:nvSpPr>
          <p:spPr>
            <a:xfrm>
              <a:off x="1133882" y="2280758"/>
              <a:ext cx="6733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Key Vault</a:t>
              </a:r>
              <a:endParaRPr lang="en-GB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7B38286-2F8F-4E04-AC2A-0DFFBD2BA713}"/>
                </a:ext>
              </a:extLst>
            </p:cNvPr>
            <p:cNvSpPr txBox="1"/>
            <p:nvPr/>
          </p:nvSpPr>
          <p:spPr>
            <a:xfrm>
              <a:off x="1150481" y="1669336"/>
              <a:ext cx="100577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Security Centre</a:t>
              </a:r>
              <a:endParaRPr lang="en-GB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EB79C85-5DAA-45F0-B19B-37171A7D531C}"/>
                </a:ext>
              </a:extLst>
            </p:cNvPr>
            <p:cNvSpPr txBox="1"/>
            <p:nvPr/>
          </p:nvSpPr>
          <p:spPr>
            <a:xfrm>
              <a:off x="1149620" y="1204938"/>
              <a:ext cx="893942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Cost Analysis</a:t>
              </a:r>
              <a:endParaRPr lang="en-GB" sz="1200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921C549-26DA-468E-9D91-857A38D0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66753" y="3380875"/>
              <a:ext cx="269091" cy="375607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CC5C4D1-534C-4780-9487-7FB8E6664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293214" y="2948991"/>
              <a:ext cx="314056" cy="28265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CF3FFA1-87B0-49B9-B829-B02923F35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84830" y="3376766"/>
              <a:ext cx="325655" cy="29308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AE6AF84-8DDB-44A5-A8F4-B53C88EB7B8A}"/>
                </a:ext>
              </a:extLst>
            </p:cNvPr>
            <p:cNvSpPr txBox="1"/>
            <p:nvPr/>
          </p:nvSpPr>
          <p:spPr>
            <a:xfrm>
              <a:off x="2692114" y="3383480"/>
              <a:ext cx="99978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Event Hub</a:t>
              </a:r>
              <a:endParaRPr lang="en-GB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0D9BEC2-394F-444B-AA6A-AB58DF6E02E8}"/>
                </a:ext>
              </a:extLst>
            </p:cNvPr>
            <p:cNvSpPr txBox="1"/>
            <p:nvPr/>
          </p:nvSpPr>
          <p:spPr>
            <a:xfrm>
              <a:off x="2699584" y="2982456"/>
              <a:ext cx="99978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Event Grid</a:t>
              </a:r>
              <a:endParaRPr lang="en-GB" sz="12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73A42B7-0E3B-4201-9347-0A1D4C550044}"/>
                </a:ext>
              </a:extLst>
            </p:cNvPr>
            <p:cNvSpPr/>
            <p:nvPr/>
          </p:nvSpPr>
          <p:spPr>
            <a:xfrm>
              <a:off x="2165581" y="4604016"/>
              <a:ext cx="6341015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DB5F435-2A22-4DC9-B898-B0D13021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635876" y="5097477"/>
              <a:ext cx="400050" cy="40005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4FC9E21-CCF6-43B8-AE5C-CD535459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630789" y="5029700"/>
              <a:ext cx="428625" cy="40005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23DD8CD-D780-4B1A-8748-D4CE070C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707592" y="5111550"/>
              <a:ext cx="374818" cy="331008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CA0DEB5-250B-43E1-9E42-EAD09991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904962" y="5107045"/>
              <a:ext cx="314667" cy="380913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1AA6273-399A-4712-8A50-27C03135B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621645" y="5181436"/>
              <a:ext cx="420603" cy="257035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BE1B3CC-64AD-4BFD-8DEA-4804CF59EE69}"/>
                </a:ext>
              </a:extLst>
            </p:cNvPr>
            <p:cNvSpPr txBox="1"/>
            <p:nvPr/>
          </p:nvSpPr>
          <p:spPr>
            <a:xfrm>
              <a:off x="2464645" y="5579858"/>
              <a:ext cx="784402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DNS Zones</a:t>
              </a:r>
              <a:endParaRPr lang="en-GB" sz="12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DF58F4-50EA-408C-B4D8-56D2052E649C}"/>
                </a:ext>
              </a:extLst>
            </p:cNvPr>
            <p:cNvSpPr txBox="1"/>
            <p:nvPr/>
          </p:nvSpPr>
          <p:spPr>
            <a:xfrm>
              <a:off x="3368568" y="5552209"/>
              <a:ext cx="1041524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Virtual Network</a:t>
              </a:r>
              <a:endParaRPr lang="en-GB" sz="12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60F89A5-214B-41A9-B2E1-1637C045CC3A}"/>
                </a:ext>
              </a:extLst>
            </p:cNvPr>
            <p:cNvSpPr txBox="1"/>
            <p:nvPr/>
          </p:nvSpPr>
          <p:spPr>
            <a:xfrm>
              <a:off x="4474554" y="5569197"/>
              <a:ext cx="797120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Private Link</a:t>
              </a:r>
              <a:endParaRPr lang="en-GB" sz="12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C89A4A6-9126-4AB9-B1AE-AA712B29C40E}"/>
                </a:ext>
              </a:extLst>
            </p:cNvPr>
            <p:cNvSpPr txBox="1"/>
            <p:nvPr/>
          </p:nvSpPr>
          <p:spPr>
            <a:xfrm>
              <a:off x="5337379" y="5569197"/>
              <a:ext cx="113508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Private Endpoints</a:t>
              </a:r>
              <a:endParaRPr lang="en-GB" sz="12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7F501A-34BC-4B57-B480-3F00EBD4A851}"/>
                </a:ext>
              </a:extLst>
            </p:cNvPr>
            <p:cNvSpPr txBox="1"/>
            <p:nvPr/>
          </p:nvSpPr>
          <p:spPr>
            <a:xfrm>
              <a:off x="6503782" y="5576331"/>
              <a:ext cx="1116652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Network Security</a:t>
              </a:r>
            </a:p>
            <a:p>
              <a:r>
                <a:rPr lang="en-US" sz="1200" dirty="0"/>
                <a:t>Groups</a:t>
              </a:r>
              <a:endParaRPr lang="en-GB" sz="12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197EBF6-82AE-4371-A9F2-78F302E3F30B}"/>
                </a:ext>
              </a:extLst>
            </p:cNvPr>
            <p:cNvSpPr txBox="1"/>
            <p:nvPr/>
          </p:nvSpPr>
          <p:spPr>
            <a:xfrm>
              <a:off x="7453064" y="4606582"/>
              <a:ext cx="98333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Infrastructure</a:t>
              </a:r>
              <a:endParaRPr lang="en-GB" sz="1200" b="1" dirty="0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18954FB-B0D3-47FA-A46A-E2F0A4E9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533066" y="1214395"/>
              <a:ext cx="382049" cy="338798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15CD32C-5B92-4B7E-A84F-177C8754C4D4}"/>
                </a:ext>
              </a:extLst>
            </p:cNvPr>
            <p:cNvSpPr txBox="1"/>
            <p:nvPr/>
          </p:nvSpPr>
          <p:spPr>
            <a:xfrm>
              <a:off x="6010680" y="1257918"/>
              <a:ext cx="767999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Front Door</a:t>
              </a:r>
              <a:endParaRPr lang="en-GB" sz="1200" dirty="0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E85AAE7-200D-4101-8C39-56C2748D7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841940" y="3927934"/>
              <a:ext cx="405621" cy="405621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1308956-F8BA-4E07-8428-90176041FE4A}"/>
                </a:ext>
              </a:extLst>
            </p:cNvPr>
            <p:cNvSpPr txBox="1"/>
            <p:nvPr/>
          </p:nvSpPr>
          <p:spPr>
            <a:xfrm>
              <a:off x="9267052" y="3899617"/>
              <a:ext cx="85766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App Service </a:t>
              </a:r>
            </a:p>
            <a:p>
              <a:r>
                <a:rPr lang="en-US" sz="1200" dirty="0"/>
                <a:t>Plan</a:t>
              </a:r>
              <a:endParaRPr lang="en-GB" sz="12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7DF50C1-4B9F-44C8-A3CE-4EC25D4C1478}"/>
                </a:ext>
              </a:extLst>
            </p:cNvPr>
            <p:cNvSpPr/>
            <p:nvPr/>
          </p:nvSpPr>
          <p:spPr>
            <a:xfrm>
              <a:off x="8634577" y="4609254"/>
              <a:ext cx="3072322" cy="1757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92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5576BD0-7B1D-46CD-BD50-DCF6228E2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814534" y="5656812"/>
              <a:ext cx="318956" cy="34427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64FA81C-D2F7-46CC-A275-610A42394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9397615" y="4965341"/>
              <a:ext cx="352233" cy="352233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D5997D35-F721-4F92-828C-4FBE7BF2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386324" y="5712463"/>
              <a:ext cx="342960" cy="34296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4F24F931-582B-4B57-86E7-C5A9AAD87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808293" y="4947955"/>
              <a:ext cx="318956" cy="31895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80CCE4D-97B2-4D28-83FD-FA4471C2B4DD}"/>
                </a:ext>
              </a:extLst>
            </p:cNvPr>
            <p:cNvSpPr txBox="1"/>
            <p:nvPr/>
          </p:nvSpPr>
          <p:spPr>
            <a:xfrm>
              <a:off x="8643547" y="4614469"/>
              <a:ext cx="140166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Application Lifecycle</a:t>
              </a:r>
              <a:endParaRPr lang="en-GB" sz="1200" b="1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5FBB94-9DDF-44E6-AC66-DBF9D7D55985}"/>
                </a:ext>
              </a:extLst>
            </p:cNvPr>
            <p:cNvSpPr txBox="1"/>
            <p:nvPr/>
          </p:nvSpPr>
          <p:spPr>
            <a:xfrm>
              <a:off x="9196433" y="5343479"/>
              <a:ext cx="653491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Pipelines</a:t>
              </a:r>
              <a:endParaRPr lang="en-GB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CB74D80-06F8-4B28-A801-E7F7E5D14A78}"/>
                </a:ext>
              </a:extLst>
            </p:cNvPr>
            <p:cNvSpPr txBox="1"/>
            <p:nvPr/>
          </p:nvSpPr>
          <p:spPr>
            <a:xfrm>
              <a:off x="10680559" y="5302977"/>
              <a:ext cx="552128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Testing</a:t>
              </a:r>
              <a:endParaRPr lang="en-GB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2FB69E6-27E2-40D0-BF1C-9CB6BCB9237B}"/>
                </a:ext>
              </a:extLst>
            </p:cNvPr>
            <p:cNvSpPr txBox="1"/>
            <p:nvPr/>
          </p:nvSpPr>
          <p:spPr>
            <a:xfrm>
              <a:off x="10731414" y="6026652"/>
              <a:ext cx="49762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Repos</a:t>
              </a:r>
              <a:endParaRPr lang="en-GB" sz="12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374AABE-4A6E-468E-A74C-180013C57980}"/>
                </a:ext>
              </a:extLst>
            </p:cNvPr>
            <p:cNvSpPr txBox="1"/>
            <p:nvPr/>
          </p:nvSpPr>
          <p:spPr>
            <a:xfrm>
              <a:off x="9306773" y="6067153"/>
              <a:ext cx="53919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Boards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325E-1D53-4E50-8A01-81D18237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92CBE-48B1-42B7-A5FF-2668C9F37A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 descr="Diagram of the Well-Architected Framework and supporting elements.">
            <a:extLst>
              <a:ext uri="{FF2B5EF4-FFF2-40B4-BE49-F238E27FC236}">
                <a16:creationId xmlns:a16="http://schemas.microsoft.com/office/drawing/2014/main" id="{289CDD20-12D4-48F2-8A6C-35F3A9D2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14630400" cy="814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3E3B8A44-E2C3-DE4A-823C-D46979C0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6583" y="461522"/>
            <a:ext cx="5273246" cy="68593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Excellence in Azure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2820-72E4-D840-A462-5BCAB51F8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96359" y="1212897"/>
            <a:ext cx="5453737" cy="1938527"/>
          </a:xfrm>
        </p:spPr>
        <p:txBody>
          <a:bodyPr/>
          <a:lstStyle/>
          <a:p>
            <a:r>
              <a:rPr lang="en-US" sz="1920" dirty="0">
                <a:solidFill>
                  <a:schemeClr val="bg1">
                    <a:lumMod val="95000"/>
                  </a:schemeClr>
                </a:solidFill>
              </a:rPr>
              <a:t>Serverless360 complements the Azure Portal by providing: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20" dirty="0">
                <a:solidFill>
                  <a:schemeClr val="bg1">
                    <a:lumMod val="95000"/>
                  </a:schemeClr>
                </a:solidFill>
              </a:rPr>
              <a:t>Advanced Observability of the complex integrations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20" dirty="0">
                <a:solidFill>
                  <a:schemeClr val="bg1">
                    <a:lumMod val="95000"/>
                  </a:schemeClr>
                </a:solidFill>
              </a:rPr>
              <a:t>End-to-end message visibility using distributed tracing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20" dirty="0">
                <a:solidFill>
                  <a:schemeClr val="bg1">
                    <a:lumMod val="95000"/>
                  </a:schemeClr>
                </a:solidFill>
              </a:rPr>
              <a:t>Deep integrated tooling for remediation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20" dirty="0">
                <a:solidFill>
                  <a:schemeClr val="bg1">
                    <a:lumMod val="95000"/>
                  </a:schemeClr>
                </a:solidFill>
              </a:rPr>
              <a:t>Cost Control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0BF10-DD63-0C49-93F2-BFDCF2627F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b="0" dirty="0"/>
              <a:t>Azure portal is powerful for building enterprise-grade solutions but complex to manage and monitor; invites Azure experts to take up support tasks resulting in:</a:t>
            </a:r>
          </a:p>
          <a:p>
            <a:pPr algn="ctr"/>
            <a:r>
              <a:rPr lang="en-IN" dirty="0"/>
              <a:t>Elevated Total Cost of Ownership</a:t>
            </a:r>
          </a:p>
          <a:p>
            <a:pPr algn="ctr"/>
            <a:r>
              <a:rPr lang="en-IN" dirty="0"/>
              <a:t>Longer Resolution Time</a:t>
            </a:r>
          </a:p>
          <a:p>
            <a:pPr algn="ctr"/>
            <a:endParaRPr lang="en-IN" b="0" dirty="0"/>
          </a:p>
          <a:p>
            <a:pPr algn="ctr"/>
            <a:endParaRPr lang="en-IN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4E2BA5-BBA8-974B-AB7C-C0DE3472D1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5186" y="5654958"/>
            <a:ext cx="3229327" cy="1770151"/>
          </a:xfrm>
        </p:spPr>
        <p:txBody>
          <a:bodyPr/>
          <a:lstStyle/>
          <a:p>
            <a:pPr algn="ctr"/>
            <a:r>
              <a:rPr lang="en-US" b="0" dirty="0"/>
              <a:t>90% of issues  in production are functional/ data errors that can be safely offloaded to Support/ Business Users </a:t>
            </a:r>
          </a:p>
          <a:p>
            <a:pPr algn="ctr"/>
            <a:r>
              <a:rPr lang="en-US" b="0" dirty="0"/>
              <a:t>Further, 60% of them can be automated for remediation</a:t>
            </a:r>
          </a:p>
          <a:p>
            <a:pPr algn="ctr"/>
            <a:r>
              <a:rPr lang="en-US" b="0" dirty="0"/>
              <a:t>Lack of Observability and tooling for remediation is to be addressed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04104-BEC9-AA40-9EB3-E704972FB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79640" y="5654958"/>
            <a:ext cx="2929225" cy="1770151"/>
          </a:xfrm>
        </p:spPr>
        <p:txBody>
          <a:bodyPr/>
          <a:lstStyle/>
          <a:p>
            <a:pPr algn="ctr"/>
            <a:r>
              <a:rPr lang="en-IN" b="0" dirty="0"/>
              <a:t>Enable support team with Serverless360 to Shift Left Support &amp; allow Azure team to innovate, leading to:</a:t>
            </a:r>
          </a:p>
          <a:p>
            <a:pPr algn="ctr"/>
            <a:r>
              <a:rPr lang="en-IN" dirty="0"/>
              <a:t>Reduced Total Cost of Ownership</a:t>
            </a:r>
          </a:p>
          <a:p>
            <a:pPr algn="ctr"/>
            <a:r>
              <a:rPr lang="en-IN" dirty="0"/>
              <a:t>Improved Resolution Time</a:t>
            </a:r>
          </a:p>
          <a:p>
            <a:pPr algn="ctr"/>
            <a:r>
              <a:rPr lang="en-IN" dirty="0"/>
              <a:t>Ensure high CSAT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1BE195FF-C248-1547-B39B-72089ABBC7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B33BC2F6-F167-A94E-BFF2-80D4901377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25721C1F-B0E9-CD48-AAE3-8AEDFE5238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IDEAL SOLUTION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FAF901-F5B7-4D14-9B52-3E72907DC827}"/>
              </a:ext>
            </a:extLst>
          </p:cNvPr>
          <p:cNvCxnSpPr>
            <a:cxnSpLocks/>
          </p:cNvCxnSpPr>
          <p:nvPr/>
        </p:nvCxnSpPr>
        <p:spPr>
          <a:xfrm flipH="1">
            <a:off x="14630401" y="2253182"/>
            <a:ext cx="719068" cy="0"/>
          </a:xfrm>
          <a:prstGeom prst="straightConnector1">
            <a:avLst/>
          </a:prstGeom>
          <a:ln w="28575">
            <a:solidFill>
              <a:srgbClr val="BA14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94436EB5-907B-5EB3-372F-D64198F165FE}"/>
              </a:ext>
            </a:extLst>
          </p:cNvPr>
          <p:cNvSpPr txBox="1">
            <a:spLocks/>
          </p:cNvSpPr>
          <p:nvPr/>
        </p:nvSpPr>
        <p:spPr>
          <a:xfrm>
            <a:off x="376935" y="1246220"/>
            <a:ext cx="1616576" cy="380051"/>
          </a:xfrm>
          <a:prstGeom prst="rect">
            <a:avLst/>
          </a:prstGeom>
        </p:spPr>
        <p:txBody>
          <a:bodyPr vert="horz" lIns="0" tIns="54864" rIns="109728" bIns="54864" rtlCol="0" anchor="b">
            <a:noAutofit/>
          </a:bodyPr>
          <a:lstStyle>
            <a:lvl1pPr marL="0" indent="0" algn="l" defTabSz="914408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09" b="1" i="0" kern="1200">
                <a:solidFill>
                  <a:schemeClr val="tx2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3" indent="0" algn="l" defTabSz="914408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91" b="1" i="0" kern="1200">
                <a:solidFill>
                  <a:schemeClr val="tx2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914408" indent="0" algn="l" defTabSz="914408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955" b="1" i="0" kern="1200">
                <a:solidFill>
                  <a:schemeClr val="tx2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371611" indent="0" algn="l" defTabSz="914408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818" b="1" i="0" kern="1200">
                <a:solidFill>
                  <a:schemeClr val="tx2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828815" indent="0" algn="l" defTabSz="914408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818" b="1" i="0" kern="1200">
                <a:solidFill>
                  <a:schemeClr val="tx2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22" indent="-228603" algn="l" defTabSz="91440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26" indent="-228603" algn="l" defTabSz="91440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9" indent="-228603" algn="l" defTabSz="91440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33" indent="-228603" algn="l" defTabSz="91440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80" dirty="0"/>
              <a:t>Typical Support</a:t>
            </a:r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3AC82FBF-A3BA-768B-20FF-123988F86081}"/>
              </a:ext>
            </a:extLst>
          </p:cNvPr>
          <p:cNvSpPr txBox="1">
            <a:spLocks/>
          </p:cNvSpPr>
          <p:nvPr/>
        </p:nvSpPr>
        <p:spPr>
          <a:xfrm>
            <a:off x="568995" y="3470245"/>
            <a:ext cx="1616576" cy="380051"/>
          </a:xfrm>
          <a:prstGeom prst="rect">
            <a:avLst/>
          </a:prstGeom>
        </p:spPr>
        <p:txBody>
          <a:bodyPr vert="horz" lIns="0" tIns="54864" rIns="109728" bIns="54864" rtlCol="0" anchor="b">
            <a:noAutofit/>
          </a:bodyPr>
          <a:lstStyle>
            <a:lvl1pPr marL="0" indent="0" algn="l" defTabSz="914408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09" b="1" i="0" kern="1200">
                <a:solidFill>
                  <a:schemeClr val="tx2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3" indent="0" algn="l" defTabSz="914408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91" b="1" i="0" kern="1200">
                <a:solidFill>
                  <a:schemeClr val="tx2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914408" indent="0" algn="l" defTabSz="914408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955" b="1" i="0" kern="1200">
                <a:solidFill>
                  <a:schemeClr val="tx2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371611" indent="0" algn="l" defTabSz="914408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818" b="1" i="0" kern="1200">
                <a:solidFill>
                  <a:schemeClr val="tx2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828815" indent="0" algn="l" defTabSz="914408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818" b="1" i="0" kern="1200">
                <a:solidFill>
                  <a:schemeClr val="tx2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22" indent="-228603" algn="l" defTabSz="91440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26" indent="-228603" algn="l" defTabSz="91440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9" indent="-228603" algn="l" defTabSz="91440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33" indent="-228603" algn="l" defTabSz="91440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80" dirty="0"/>
              <a:t>Desired Support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A590E5F-0D58-BE74-4034-218FD274526B}"/>
              </a:ext>
            </a:extLst>
          </p:cNvPr>
          <p:cNvGrpSpPr/>
          <p:nvPr/>
        </p:nvGrpSpPr>
        <p:grpSpPr>
          <a:xfrm>
            <a:off x="1472658" y="37960"/>
            <a:ext cx="7247822" cy="4976111"/>
            <a:chOff x="1491916" y="31633"/>
            <a:chExt cx="6039852" cy="414675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FE2F0A-3222-ACBB-2684-482869E2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485" y="31633"/>
              <a:ext cx="5524530" cy="218818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8247BC4-700C-C4C3-E295-4CFC1B071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8485" y="2146161"/>
              <a:ext cx="5557795" cy="2032231"/>
            </a:xfrm>
            <a:prstGeom prst="rect">
              <a:avLst/>
            </a:prstGeom>
          </p:spPr>
        </p:pic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44F7253-B75F-AD54-3560-D7AF1E904E48}"/>
                </a:ext>
              </a:extLst>
            </p:cNvPr>
            <p:cNvCxnSpPr>
              <a:cxnSpLocks/>
            </p:cNvCxnSpPr>
            <p:nvPr/>
          </p:nvCxnSpPr>
          <p:spPr>
            <a:xfrm>
              <a:off x="1491916" y="2094024"/>
              <a:ext cx="2430379" cy="28074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10629E8-F31B-AE4E-FAAE-BB2D10A80766}"/>
                </a:ext>
              </a:extLst>
            </p:cNvPr>
            <p:cNvCxnSpPr>
              <a:cxnSpLocks/>
            </p:cNvCxnSpPr>
            <p:nvPr/>
          </p:nvCxnSpPr>
          <p:spPr>
            <a:xfrm>
              <a:off x="4844722" y="2094024"/>
              <a:ext cx="268704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B0B8034-5EE7-4F0B-BC92-B16830B86D0B}"/>
              </a:ext>
            </a:extLst>
          </p:cNvPr>
          <p:cNvSpPr txBox="1"/>
          <p:nvPr/>
        </p:nvSpPr>
        <p:spPr>
          <a:xfrm>
            <a:off x="246035" y="7899179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764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69E8-4561-418D-A332-D07A898A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38"/>
            <a:ext cx="7877943" cy="598318"/>
          </a:xfrm>
        </p:spPr>
        <p:txBody>
          <a:bodyPr/>
          <a:lstStyle/>
          <a:p>
            <a:r>
              <a:rPr lang="en-US" dirty="0"/>
              <a:t>Scenario 1- Car Appointments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A0A336-CDCE-483E-90AC-6AA2379915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36933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business users log a request to get their car a maintenance appointment in the car appointments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day a background processor will extract the appointments from the car appointments system and create a batch file which is sent to the Garage over </a:t>
            </a:r>
            <a:r>
              <a:rPr lang="en-US" b="1" dirty="0"/>
              <a:t>SFTP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garage fixes the cars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garage sends batch files back with confirmations that appointments have been completed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response batch items are loaded to the car appointments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522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F3205-AA0A-4740-9F09-D49F13B4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38"/>
            <a:ext cx="11035211" cy="598318"/>
          </a:xfrm>
        </p:spPr>
        <p:txBody>
          <a:bodyPr/>
          <a:lstStyle/>
          <a:p>
            <a:r>
              <a:rPr lang="en-US" dirty="0"/>
              <a:t>Car Appointments System- Logical View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CD637-9FA3-43BE-900E-10ED440C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25" y="2268930"/>
            <a:ext cx="81724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23029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http://schemas.microsoft.com/office/2006/metadata/properties"/>
    <ds:schemaRef ds:uri="http://schemas.microsoft.com/office/infopath/2007/PartnerControls"/>
    <ds:schemaRef ds:uri="f9ea4d1f-cef4-4148-b1b3-16bb27743a9d"/>
  </ds:schemaRefs>
</ds:datastoreItem>
</file>

<file path=customXml/itemProps3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573</Words>
  <Application>Microsoft Office PowerPoint</Application>
  <PresentationFormat>Custom</PresentationFormat>
  <Paragraphs>121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Segoe UI Semibold</vt:lpstr>
      <vt:lpstr>Poppins Light</vt:lpstr>
      <vt:lpstr>Arial</vt:lpstr>
      <vt:lpstr>Wingdings</vt:lpstr>
      <vt:lpstr>Segoe UI Semibold (Headings)</vt:lpstr>
      <vt:lpstr>Montserrat Light</vt:lpstr>
      <vt:lpstr>Segoe UI</vt:lpstr>
      <vt:lpstr>Poppins</vt:lpstr>
      <vt:lpstr>Calibri</vt:lpstr>
      <vt:lpstr>Document template - Corp grid</vt:lpstr>
      <vt:lpstr>1_Document template - Corp grid</vt:lpstr>
      <vt:lpstr>PowerPoint Presentation</vt:lpstr>
      <vt:lpstr>Ezhilarasi Chezhiyan</vt:lpstr>
      <vt:lpstr>The Power of Azure Enterprise Integration Platform</vt:lpstr>
      <vt:lpstr>Exploration plan</vt:lpstr>
      <vt:lpstr>Azure Enterprise Integration Platform</vt:lpstr>
      <vt:lpstr>PowerPoint Presentation</vt:lpstr>
      <vt:lpstr>Excellence in Azure Operations</vt:lpstr>
      <vt:lpstr>Scenario 1- Car Appointments</vt:lpstr>
      <vt:lpstr>Car Appointments System- Logical View</vt:lpstr>
      <vt:lpstr>Car Appointments System- Implementation</vt:lpstr>
      <vt:lpstr>Scenario 2- Finance System</vt:lpstr>
      <vt:lpstr>Finance System- Logical View</vt:lpstr>
      <vt:lpstr>Finance System- Implementation</vt:lpstr>
      <vt:lpstr>Scenario 3- IT Helpdesk Application</vt:lpstr>
      <vt:lpstr>IT Helpdesk- Logical View</vt:lpstr>
      <vt:lpstr>IT Helpdesk- Implementation</vt:lpstr>
      <vt:lpstr>Azure Integration Demos</vt:lpstr>
      <vt:lpstr>Also check:</vt:lpstr>
      <vt:lpstr>PowerPoint Presentation</vt:lpstr>
      <vt:lpstr>Q &amp; A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6</cp:revision>
  <dcterms:created xsi:type="dcterms:W3CDTF">2020-10-17T05:30:34Z</dcterms:created>
  <dcterms:modified xsi:type="dcterms:W3CDTF">2022-10-20T09:33:47Z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